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s/slide18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2.xml" ContentType="application/vnd.openxmlformats-officedocument.presentationml.slide+xml"/>
  <Override PartName="/ppt/slides/slide16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notesSlides/notesSlide18.xml" ContentType="application/vnd.openxmlformats-officedocument.presentationml.notesSlide+xml"/>
  <Default Extension="rels" ContentType="application/vnd.openxmlformats-package.relationships+xml"/>
  <Default Extension="xml" ContentType="application/xml"/>
  <Override PartName="/ppt/slides/slide14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notesSlides/notesSlide16.xml" ContentType="application/vnd.openxmlformats-officedocument.presentationml.notes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commentAuthors.xml" ContentType="application/vnd.openxmlformats-officedocument.presentationml.commentAuthors+xml"/>
  <Override PartName="/ppt/slideLayouts/slideLayout10.xml" ContentType="application/vnd.openxmlformats-officedocument.presentationml.slideLayout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10.xml" ContentType="application/vnd.openxmlformats-officedocument.presentationml.notes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3.xml" ContentType="application/vnd.openxmlformats-officedocument.presentationml.notesSlide+xml"/>
  <Default Extension="png" ContentType="image/png"/>
  <Override PartName="/ppt/slides/slide3.xml" ContentType="application/vnd.openxmlformats-officedocument.presentationml.slide+xml"/>
  <Override PartName="/ppt/slides/slide17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15.xml" ContentType="application/vnd.openxmlformats-officedocument.presentationml.slide+xml"/>
  <Override PartName="/ppt/slides/slide24.xml" ContentType="application/vnd.openxmlformats-officedocument.presentationml.slide+xml"/>
  <Default Extension="jpeg" ContentType="image/jpeg"/>
  <Override PartName="/ppt/slideLayouts/slideLayout3.xml" ContentType="application/vnd.openxmlformats-officedocument.presentationml.slideLayout+xml"/>
  <Override PartName="/ppt/notesSlides/notesSlide17.xml" ContentType="application/vnd.openxmlformats-officedocument.presentationml.notesSlide+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22.xml" ContentType="application/vnd.openxmlformats-officedocument.presentationml.slide+xml"/>
  <Override PartName="/ppt/slideLayouts/slideLayout1.xml" ContentType="application/vnd.openxmlformats-officedocument.presentationml.slideLayout+xml"/>
  <Override PartName="/ppt/notesSlides/notesSlide15.xml" ContentType="application/vnd.openxmlformats-officedocument.presentationml.notesSlide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8"/>
  </p:notesMasterIdLst>
  <p:sldIdLst>
    <p:sldId id="256" r:id="rId2"/>
    <p:sldId id="257" r:id="rId3"/>
    <p:sldId id="259" r:id="rId4"/>
    <p:sldId id="289" r:id="rId5"/>
    <p:sldId id="258" r:id="rId6"/>
    <p:sldId id="260" r:id="rId7"/>
    <p:sldId id="265" r:id="rId8"/>
    <p:sldId id="279" r:id="rId9"/>
    <p:sldId id="273" r:id="rId10"/>
    <p:sldId id="275" r:id="rId11"/>
    <p:sldId id="271" r:id="rId12"/>
    <p:sldId id="276" r:id="rId13"/>
    <p:sldId id="277" r:id="rId14"/>
    <p:sldId id="288" r:id="rId15"/>
    <p:sldId id="290" r:id="rId16"/>
    <p:sldId id="292" r:id="rId17"/>
    <p:sldId id="291" r:id="rId18"/>
    <p:sldId id="293" r:id="rId19"/>
    <p:sldId id="280" r:id="rId20"/>
    <p:sldId id="281" r:id="rId21"/>
    <p:sldId id="282" r:id="rId22"/>
    <p:sldId id="284" r:id="rId23"/>
    <p:sldId id="294" r:id="rId24"/>
    <p:sldId id="285" r:id="rId25"/>
    <p:sldId id="286" r:id="rId26"/>
    <p:sldId id="287" r:id="rId27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Craig Wickland" initials="cm" lastIdx="15" clrIdx="0"/>
  <p:cmAuthor id="1" name="kltelfer" initials="k" lastIdx="4" clrIdx="1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4608" autoAdjust="0"/>
    <p:restoredTop sz="86458" autoAdjust="0"/>
  </p:normalViewPr>
  <p:slideViewPr>
    <p:cSldViewPr>
      <p:cViewPr varScale="1">
        <p:scale>
          <a:sx n="58" d="100"/>
          <a:sy n="58" d="100"/>
        </p:scale>
        <p:origin x="-748" y="-6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51A2DB5-3D1B-46F9-BB30-A77DD14FF099}" type="datetimeFigureOut">
              <a:rPr lang="en-CA" smtClean="0"/>
              <a:pPr/>
              <a:t>2012-04-24</a:t>
            </a:fld>
            <a:endParaRPr lang="en-CA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9CC926D-60A7-4EBD-946A-6950BBDAB191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baseline="0" dirty="0" smtClean="0"/>
          </a:p>
          <a:p>
            <a:r>
              <a:rPr lang="en-CA" baseline="0" dirty="0" smtClean="0"/>
              <a:t>Purpose:  The purpose of this presentation is:</a:t>
            </a:r>
          </a:p>
          <a:p>
            <a:pPr>
              <a:buFont typeface="Arial" pitchFamily="34" charset="0"/>
              <a:buChar char="•"/>
            </a:pPr>
            <a:r>
              <a:rPr lang="en-CA" baseline="0" dirty="0" smtClean="0"/>
              <a:t> To introduce folks to the Forests For Tomorrow 5 year silviculture plan planning process</a:t>
            </a:r>
          </a:p>
          <a:p>
            <a:pPr>
              <a:buFont typeface="Arial" pitchFamily="34" charset="0"/>
              <a:buChar char="•"/>
            </a:pPr>
            <a:r>
              <a:rPr lang="en-CA" baseline="0" dirty="0" smtClean="0"/>
              <a:t> Foster discussion between Industry and Government at the district level to indentify TSA/ TFL timber supply issues and explore options/ tools to address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</a:t>
            </a:fld>
            <a:endParaRPr lang="en-CA" dirty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baseline="0" dirty="0" smtClean="0"/>
              <a:t> Local input (licensees, districts staff, stakeholders) into the development of the 5 silviculture plan is encouraged.  This local input will be balanced with provincial and regional needs.</a:t>
            </a:r>
          </a:p>
          <a:p>
            <a:endParaRPr lang="en-CA" baseline="0" dirty="0" smtClean="0"/>
          </a:p>
          <a:p>
            <a:r>
              <a:rPr lang="en-CA" baseline="0" dirty="0" smtClean="0"/>
              <a:t>It is hoped that local resource needs will assist in the development of Regional and provincial goals, objectives and priorities.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3</a:t>
            </a:fld>
            <a:endParaRPr lang="en-CA" dirty="0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4</a:t>
            </a:fld>
            <a:endParaRPr lang="en-CA" dirty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sz="1600" dirty="0" smtClean="0"/>
              <a:t>Goals:</a:t>
            </a:r>
          </a:p>
          <a:p>
            <a:pPr>
              <a:buFont typeface="Arial" pitchFamily="34" charset="0"/>
              <a:buChar char="•"/>
            </a:pPr>
            <a:r>
              <a:rPr lang="en-CA" sz="1200" dirty="0" smtClean="0"/>
              <a:t>Maximum productivity of forest resources. </a:t>
            </a:r>
          </a:p>
          <a:p>
            <a:pPr>
              <a:buFont typeface="Arial" pitchFamily="34" charset="0"/>
              <a:buChar char="•"/>
            </a:pPr>
            <a:r>
              <a:rPr lang="en-CA" sz="1200" dirty="0" smtClean="0"/>
              <a:t>Sustainable development of forest resources. </a:t>
            </a:r>
          </a:p>
          <a:p>
            <a:pPr>
              <a:buFont typeface="Arial" pitchFamily="34" charset="0"/>
              <a:buChar char="•"/>
            </a:pPr>
            <a:r>
              <a:rPr lang="en-CA" sz="1200" dirty="0" smtClean="0"/>
              <a:t>Coordinated, integrated and sustainable management, development and use of natural resources.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5</a:t>
            </a:fld>
            <a:endParaRPr lang="en-CA" dirty="0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sz="1400" dirty="0" smtClean="0"/>
              <a:t>Allocation of investments based on the following factors (in order): </a:t>
            </a:r>
          </a:p>
          <a:p>
            <a:pPr>
              <a:buFont typeface="Arial" pitchFamily="34" charset="0"/>
              <a:buChar char="•"/>
            </a:pPr>
            <a:r>
              <a:rPr lang="en-CA" sz="1200" dirty="0" smtClean="0"/>
              <a:t>magnitude of the impact in addressing the goals, objectives, and strategic priorities resulting from the activity; </a:t>
            </a:r>
          </a:p>
          <a:p>
            <a:pPr>
              <a:buFont typeface="Arial" pitchFamily="34" charset="0"/>
              <a:buChar char="•"/>
            </a:pPr>
            <a:r>
              <a:rPr lang="en-CA" sz="1200" dirty="0" smtClean="0"/>
              <a:t>multiple benefits that can be achieved from the activity; </a:t>
            </a:r>
          </a:p>
          <a:p>
            <a:pPr>
              <a:buFont typeface="Arial" pitchFamily="34" charset="0"/>
              <a:buChar char="•"/>
            </a:pPr>
            <a:r>
              <a:rPr lang="en-CA" sz="1200" dirty="0" smtClean="0"/>
              <a:t>activities that address structural timber supply or ecological integrity issues; </a:t>
            </a:r>
          </a:p>
          <a:p>
            <a:pPr>
              <a:buFont typeface="Arial" pitchFamily="34" charset="0"/>
              <a:buChar char="•"/>
            </a:pPr>
            <a:r>
              <a:rPr lang="en-CA" sz="1200" dirty="0" smtClean="0"/>
              <a:t>activities that are dependant on a specific biological window for success. </a:t>
            </a:r>
          </a:p>
          <a:p>
            <a:pPr>
              <a:buFont typeface="Arial" pitchFamily="34" charset="0"/>
              <a:buChar char="•"/>
            </a:pPr>
            <a:r>
              <a:rPr lang="en-CA" sz="1200" dirty="0" smtClean="0"/>
              <a:t>strength of evidence that the expenditure will have the impact that is claimed. </a:t>
            </a:r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6</a:t>
            </a:fld>
            <a:endParaRPr lang="en-CA" dirty="0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Catastrophic</a:t>
            </a:r>
            <a:r>
              <a:rPr lang="en-CA" baseline="0" dirty="0" smtClean="0"/>
              <a:t> disturbance is usually associated with wildfire.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8</a:t>
            </a:fld>
            <a:endParaRPr lang="en-CA"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Timber supply mitigation</a:t>
            </a:r>
            <a:r>
              <a:rPr lang="en-CA" baseline="0" dirty="0" smtClean="0"/>
              <a:t> is especially focused </a:t>
            </a:r>
            <a:r>
              <a:rPr lang="en-CA" strike="noStrike" baseline="0" dirty="0" smtClean="0">
                <a:solidFill>
                  <a:schemeClr val="tx2"/>
                </a:solidFill>
              </a:rPr>
              <a:t>on those management units where there is a documented and projected mid term timber supply fall down (20-30 years out)</a:t>
            </a:r>
            <a:endParaRPr lang="en-CA" strike="sngStrike" dirty="0">
              <a:solidFill>
                <a:schemeClr val="tx2"/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9</a:t>
            </a:fld>
            <a:endParaRPr lang="en-CA" dirty="0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The next five slides indicate silviculture opportunities by district (emphasis on return and distance</a:t>
            </a:r>
            <a:r>
              <a:rPr lang="en-CA" baseline="0" dirty="0" smtClean="0"/>
              <a:t> to POA)</a:t>
            </a:r>
            <a:r>
              <a:rPr lang="en-CA" dirty="0" smtClean="0"/>
              <a:t>, and will</a:t>
            </a:r>
            <a:r>
              <a:rPr lang="en-CA" baseline="0" dirty="0" smtClean="0"/>
              <a:t> be selected for the FMLT being addressed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10</a:t>
            </a:fld>
            <a:endParaRPr lang="en-CA" dirty="0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Keep for Campbell River presentation only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12</a:t>
            </a:fld>
            <a:endParaRPr lang="en-CA" dirty="0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Sunshine</a:t>
            </a:r>
            <a:r>
              <a:rPr lang="en-CA" baseline="0" dirty="0" smtClean="0"/>
              <a:t> Coast Presentation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13</a:t>
            </a:fld>
            <a:endParaRPr lang="en-CA" dirty="0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For South</a:t>
            </a:r>
            <a:r>
              <a:rPr lang="en-CA" baseline="0" dirty="0" smtClean="0"/>
              <a:t> Island Presentation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14</a:t>
            </a:fld>
            <a:endParaRPr lang="en-CA" dirty="0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15</a:t>
            </a:fld>
            <a:endParaRPr lang="en-CA" dirty="0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LBIS Fire mapping</a:t>
            </a:r>
            <a:r>
              <a:rPr lang="en-CA" baseline="0" dirty="0" smtClean="0"/>
              <a:t> is another Resource for silviculture opportunities.  The wildfire mapping shows the location of all wildfires between 2003 and 2010. 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17</a:t>
            </a:fld>
            <a:endParaRPr lang="en-CA" dirty="0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Open</a:t>
            </a:r>
            <a:r>
              <a:rPr lang="en-CA" baseline="0" dirty="0" smtClean="0"/>
              <a:t> link to Sunshine Coast TSA Silviculture “Strategies at a Glance” and quickly scroll through strategies and TSR implications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18</a:t>
            </a:fld>
            <a:endParaRPr lang="en-CA" dirty="0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West Coast Presentation       </a:t>
            </a:r>
          </a:p>
          <a:p>
            <a:r>
              <a:rPr lang="en-CA" dirty="0" smtClean="0"/>
              <a:t>Fertilization example: </a:t>
            </a:r>
          </a:p>
          <a:p>
            <a:r>
              <a:rPr lang="en-CA" dirty="0" smtClean="0"/>
              <a:t>Kingcome TSA/TFL 39/TFL6</a:t>
            </a:r>
            <a:r>
              <a:rPr lang="en-CA" dirty="0" smtClean="0">
                <a:sym typeface="Wingdings" pitchFamily="2" charset="2"/>
              </a:rPr>
              <a:t> each to fertilize 500 ha, @ $101,000 each</a:t>
            </a:r>
            <a:endParaRPr lang="en-CA" dirty="0" smtClean="0"/>
          </a:p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19</a:t>
            </a:fld>
            <a:endParaRPr lang="en-CA" dirty="0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South Coast Presentation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21</a:t>
            </a:fld>
            <a:endParaRPr lang="en-CA" dirty="0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South Coast presentation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22</a:t>
            </a:fld>
            <a:endParaRPr lang="en-CA"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9CC926D-60A7-4EBD-946A-6950BBDAB191}" type="slidenum">
              <a:rPr lang="en-CA" smtClean="0"/>
              <a:pPr/>
              <a:t>23</a:t>
            </a:fld>
            <a:endParaRPr lang="en-CA" dirty="0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16"/>
          <p:cNvGrpSpPr/>
          <p:nvPr/>
        </p:nvGrpSpPr>
        <p:grpSpPr>
          <a:xfrm>
            <a:off x="0" y="3268345"/>
            <a:ext cx="9144000" cy="146304"/>
            <a:chOff x="0" y="3268345"/>
            <a:chExt cx="9144000" cy="146304"/>
          </a:xfrm>
        </p:grpSpPr>
        <p:sp>
          <p:nvSpPr>
            <p:cNvPr id="13" name="Rectangle 12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09600" y="1752600"/>
            <a:ext cx="7924800" cy="1470025"/>
          </a:xfrm>
          <a:prstGeom prst="rect">
            <a:avLst/>
          </a:prstGeom>
        </p:spPr>
        <p:txBody>
          <a:bodyPr anchor="b"/>
          <a:lstStyle>
            <a:lvl1pPr algn="ctr"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505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2800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2012-04-24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499616"/>
            <a:ext cx="8229600" cy="4626547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2012-04-24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grpSp>
        <p:nvGrpSpPr>
          <p:cNvPr id="2" name="Group 13"/>
          <p:cNvGrpSpPr/>
          <p:nvPr/>
        </p:nvGrpSpPr>
        <p:grpSpPr>
          <a:xfrm>
            <a:off x="0" y="1371600"/>
            <a:ext cx="9144000" cy="73152"/>
            <a:chOff x="0" y="3268345"/>
            <a:chExt cx="9144000" cy="146304"/>
          </a:xfrm>
        </p:grpSpPr>
        <p:sp>
          <p:nvSpPr>
            <p:cNvPr id="15" name="Rectangle 14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  <p:sp>
        <p:nvSpPr>
          <p:cNvPr id="19" name="Title 18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67512" y="4406900"/>
            <a:ext cx="7827201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67512" y="2667000"/>
            <a:ext cx="7827201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2012-04-24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grpSp>
        <p:nvGrpSpPr>
          <p:cNvPr id="7" name="Group 12"/>
          <p:cNvGrpSpPr/>
          <p:nvPr/>
        </p:nvGrpSpPr>
        <p:grpSpPr>
          <a:xfrm flipH="1">
            <a:off x="0" y="4228465"/>
            <a:ext cx="9144000" cy="146304"/>
            <a:chOff x="0" y="3268345"/>
            <a:chExt cx="9144000" cy="146304"/>
          </a:xfrm>
        </p:grpSpPr>
        <p:sp>
          <p:nvSpPr>
            <p:cNvPr id="14" name="Rectangle 13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2012-04-24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4" name="Title 1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2" name="Group 14"/>
          <p:cNvGrpSpPr/>
          <p:nvPr/>
        </p:nvGrpSpPr>
        <p:grpSpPr>
          <a:xfrm>
            <a:off x="0" y="1371600"/>
            <a:ext cx="9144000" cy="73152"/>
            <a:chOff x="0" y="3268345"/>
            <a:chExt cx="9144000" cy="146304"/>
          </a:xfrm>
        </p:grpSpPr>
        <p:sp>
          <p:nvSpPr>
            <p:cNvPr id="16" name="Rectangle 15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2971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00200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2971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2012-04-24</a:t>
            </a:fld>
            <a:endParaRPr lang="en-CA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6" name="Title 1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2" name="Group 16"/>
          <p:cNvGrpSpPr/>
          <p:nvPr/>
        </p:nvGrpSpPr>
        <p:grpSpPr>
          <a:xfrm>
            <a:off x="0" y="1371600"/>
            <a:ext cx="9144000" cy="73152"/>
            <a:chOff x="0" y="3268345"/>
            <a:chExt cx="9144000" cy="146304"/>
          </a:xfrm>
        </p:grpSpPr>
        <p:sp>
          <p:nvSpPr>
            <p:cNvPr id="18" name="Rectangle 17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1" name="Rectangle 20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2012-04-24</a:t>
            </a:fld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2" name="Group 12"/>
          <p:cNvGrpSpPr/>
          <p:nvPr/>
        </p:nvGrpSpPr>
        <p:grpSpPr>
          <a:xfrm flipH="1">
            <a:off x="0" y="1371600"/>
            <a:ext cx="9144000" cy="73152"/>
            <a:chOff x="0" y="3268345"/>
            <a:chExt cx="9144000" cy="146304"/>
          </a:xfrm>
        </p:grpSpPr>
        <p:sp>
          <p:nvSpPr>
            <p:cNvPr id="14" name="Rectangle 13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2012-04-24</a:t>
            </a:fld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grpSp>
        <p:nvGrpSpPr>
          <p:cNvPr id="5" name="Group 10"/>
          <p:cNvGrpSpPr/>
          <p:nvPr/>
        </p:nvGrpSpPr>
        <p:grpSpPr>
          <a:xfrm>
            <a:off x="-9144" y="-18288"/>
            <a:ext cx="9144000" cy="146304"/>
            <a:chOff x="0" y="3268345"/>
            <a:chExt cx="9144000" cy="146304"/>
          </a:xfrm>
        </p:grpSpPr>
        <p:sp>
          <p:nvSpPr>
            <p:cNvPr id="12" name="Rectangle 11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3" name="Rectangle 12"/>
            <p:cNvSpPr/>
            <p:nvPr userDrawn="1"/>
          </p:nvSpPr>
          <p:spPr>
            <a:xfrm>
              <a:off x="5495544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4" name="Rectangle 13"/>
            <p:cNvSpPr/>
            <p:nvPr userDrawn="1"/>
          </p:nvSpPr>
          <p:spPr>
            <a:xfrm>
              <a:off x="6592824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5" name="Rectangle 14"/>
            <p:cNvSpPr/>
            <p:nvPr userDrawn="1"/>
          </p:nvSpPr>
          <p:spPr>
            <a:xfrm>
              <a:off x="7690104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793750"/>
          </a:xfrm>
          <a:prstGeom prst="rect">
            <a:avLst/>
          </a:prstGeom>
        </p:spPr>
        <p:txBody>
          <a:bodyPr anchor="b">
            <a:normAutofit/>
          </a:bodyPr>
          <a:lstStyle>
            <a:lvl1pPr algn="l">
              <a:defRPr sz="28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1371600"/>
            <a:ext cx="5111750" cy="475456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371600"/>
            <a:ext cx="3008313" cy="47545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2012-04-24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grpSp>
        <p:nvGrpSpPr>
          <p:cNvPr id="8" name="Group 13"/>
          <p:cNvGrpSpPr/>
          <p:nvPr/>
        </p:nvGrpSpPr>
        <p:grpSpPr>
          <a:xfrm flipH="1">
            <a:off x="0" y="1143000"/>
            <a:ext cx="9144000" cy="73152"/>
            <a:chOff x="0" y="3268345"/>
            <a:chExt cx="9144000" cy="146304"/>
          </a:xfrm>
        </p:grpSpPr>
        <p:sp>
          <p:nvSpPr>
            <p:cNvPr id="15" name="Rectangle 14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6" name="Rectangle 15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7" name="Rectangle 16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Picture Placeholder 14"/>
          <p:cNvSpPr>
            <a:spLocks noGrp="1"/>
          </p:cNvSpPr>
          <p:nvPr>
            <p:ph type="pic" sz="quarter" idx="13"/>
          </p:nvPr>
        </p:nvSpPr>
        <p:spPr>
          <a:xfrm>
            <a:off x="1801368" y="685800"/>
            <a:ext cx="5495544" cy="3886200"/>
          </a:xfrm>
          <a:solidFill>
            <a:schemeClr val="accent1"/>
          </a:solidFill>
          <a:effectLst>
            <a:reflection blurRad="6350" stA="52000" endA="300" endPos="35000" dir="5400000" sy="-100000" algn="bl" rotWithShape="0"/>
          </a:effectLst>
          <a:scene3d>
            <a:camera prst="orthographicFront"/>
            <a:lightRig rig="contrasting" dir="t"/>
          </a:scene3d>
          <a:sp3d contourW="12700" prstMaterial="softEdge">
            <a:bevelT prst="cross"/>
            <a:contourClr>
              <a:srgbClr val="FFFFFF"/>
            </a:contourClr>
          </a:sp3d>
        </p:spPr>
        <p:txBody>
          <a:bodyPr/>
          <a:lstStyle/>
          <a:p>
            <a:r>
              <a:rPr lang="en-US" dirty="0" smtClean="0"/>
              <a:t>Click icon to add picture</a:t>
            </a:r>
            <a:endParaRPr lang="en-US" dirty="0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2012-04-24</a:t>
            </a:fld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grpSp>
        <p:nvGrpSpPr>
          <p:cNvPr id="3" name="Group 15"/>
          <p:cNvGrpSpPr/>
          <p:nvPr/>
        </p:nvGrpSpPr>
        <p:grpSpPr>
          <a:xfrm>
            <a:off x="-9144" y="-18288"/>
            <a:ext cx="9144000" cy="146304"/>
            <a:chOff x="0" y="3268345"/>
            <a:chExt cx="9144000" cy="146304"/>
          </a:xfrm>
        </p:grpSpPr>
        <p:sp>
          <p:nvSpPr>
            <p:cNvPr id="17" name="Rectangle 16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8" name="Rectangle 17"/>
            <p:cNvSpPr/>
            <p:nvPr userDrawn="1"/>
          </p:nvSpPr>
          <p:spPr>
            <a:xfrm>
              <a:off x="5495544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9" name="Rectangle 18"/>
            <p:cNvSpPr/>
            <p:nvPr userDrawn="1"/>
          </p:nvSpPr>
          <p:spPr>
            <a:xfrm>
              <a:off x="6592824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20" name="Rectangle 19"/>
            <p:cNvSpPr/>
            <p:nvPr userDrawn="1"/>
          </p:nvSpPr>
          <p:spPr>
            <a:xfrm>
              <a:off x="7690104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Vertical Text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CDD127-6BC7-4772-A9B7-0F996BD32EBD}" type="datetimeFigureOut">
              <a:rPr lang="en-CA" smtClean="0"/>
              <a:pPr/>
              <a:t>2012-04-24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grpSp>
        <p:nvGrpSpPr>
          <p:cNvPr id="2" name="Group 7"/>
          <p:cNvGrpSpPr/>
          <p:nvPr/>
        </p:nvGrpSpPr>
        <p:grpSpPr>
          <a:xfrm flipH="1">
            <a:off x="0" y="1371600"/>
            <a:ext cx="9144000" cy="73152"/>
            <a:chOff x="0" y="3268345"/>
            <a:chExt cx="9144000" cy="146304"/>
          </a:xfrm>
        </p:grpSpPr>
        <p:sp>
          <p:nvSpPr>
            <p:cNvPr id="9" name="Rectangle 8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2" name="Rectangle 11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858000" y="274638"/>
            <a:ext cx="18288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1722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39712" y="6356350"/>
            <a:ext cx="1868424" cy="365125"/>
          </a:xfrm>
        </p:spPr>
        <p:txBody>
          <a:bodyPr/>
          <a:lstStyle/>
          <a:p>
            <a:fld id="{92CDD127-6BC7-4772-A9B7-0F996BD32EBD}" type="datetimeFigureOut">
              <a:rPr lang="en-CA" smtClean="0"/>
              <a:pPr/>
              <a:t>2012-04-24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grpSp>
        <p:nvGrpSpPr>
          <p:cNvPr id="7" name="Group 6"/>
          <p:cNvGrpSpPr/>
          <p:nvPr/>
        </p:nvGrpSpPr>
        <p:grpSpPr>
          <a:xfrm rot="5400000" flipH="1">
            <a:off x="3332988" y="3384804"/>
            <a:ext cx="6867144" cy="73152"/>
            <a:chOff x="0" y="3268345"/>
            <a:chExt cx="9144000" cy="146304"/>
          </a:xfrm>
        </p:grpSpPr>
        <p:sp>
          <p:nvSpPr>
            <p:cNvPr id="8" name="Rectangle 7"/>
            <p:cNvSpPr/>
            <p:nvPr userDrawn="1"/>
          </p:nvSpPr>
          <p:spPr>
            <a:xfrm>
              <a:off x="0" y="3268345"/>
              <a:ext cx="9144000" cy="146304"/>
            </a:xfrm>
            <a:prstGeom prst="rect">
              <a:avLst/>
            </a:prstGeom>
            <a:solidFill>
              <a:schemeClr val="tx2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9" name="Rectangle 8"/>
            <p:cNvSpPr/>
            <p:nvPr userDrawn="1"/>
          </p:nvSpPr>
          <p:spPr>
            <a:xfrm>
              <a:off x="5181600" y="3268345"/>
              <a:ext cx="1097280" cy="146304"/>
            </a:xfrm>
            <a:prstGeom prst="rect">
              <a:avLst/>
            </a:pr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0" name="Rectangle 9"/>
            <p:cNvSpPr/>
            <p:nvPr userDrawn="1"/>
          </p:nvSpPr>
          <p:spPr>
            <a:xfrm>
              <a:off x="6278880" y="3268345"/>
              <a:ext cx="1097280" cy="146304"/>
            </a:xfrm>
            <a:prstGeom prst="rect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  <p:sp>
          <p:nvSpPr>
            <p:cNvPr id="11" name="Rectangle 10"/>
            <p:cNvSpPr/>
            <p:nvPr userDrawn="1"/>
          </p:nvSpPr>
          <p:spPr>
            <a:xfrm>
              <a:off x="7376160" y="3268345"/>
              <a:ext cx="1097280" cy="146304"/>
            </a:xfrm>
            <a:prstGeom prst="rect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-6826" y="0"/>
            <a:ext cx="9144000" cy="6286520"/>
          </a:xfrm>
          <a:prstGeom prst="rect">
            <a:avLst/>
          </a:prstGeom>
          <a:gradFill flip="none" rotWithShape="1">
            <a:gsLst>
              <a:gs pos="1000">
                <a:schemeClr val="bg2">
                  <a:alpha val="0"/>
                </a:schemeClr>
              </a:gs>
              <a:gs pos="100000">
                <a:schemeClr val="bg1">
                  <a:alpha val="92000"/>
                </a:schemeClr>
              </a:gs>
            </a:gsLst>
            <a:lin ang="16200000" scaled="1"/>
            <a:tileRect/>
          </a:gradFill>
          <a:ln w="28575" cap="flat" cmpd="sng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574536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ysClr val="windowText" lastClr="000000"/>
                </a:solidFill>
              </a:defRPr>
            </a:lvl1pPr>
          </a:lstStyle>
          <a:p>
            <a:fld id="{92CDD127-6BC7-4772-A9B7-0F996BD32EBD}" type="datetimeFigureOut">
              <a:rPr lang="en-CA" smtClean="0"/>
              <a:pPr/>
              <a:t>2012-04-24</a:t>
            </a:fld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ysClr val="windowText" lastClr="000000"/>
                </a:solidFill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60248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ysClr val="windowText" lastClr="000000"/>
                </a:solidFill>
              </a:defRPr>
            </a:lvl1pPr>
          </a:lstStyle>
          <a:p>
            <a:fld id="{4BE332B0-1220-4B0C-B79D-F49E8D8322D5}" type="slidenum">
              <a:rPr lang="en-CA" smtClean="0"/>
              <a:pPr/>
              <a:t>‹#›</a:t>
            </a:fld>
            <a:endParaRPr lang="en-CA" dirty="0"/>
          </a:p>
        </p:txBody>
      </p:sp>
      <p:sp>
        <p:nvSpPr>
          <p:cNvPr id="8" name="Title Placeholder 7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400" kern="1200">
          <a:ln>
            <a:noFill/>
          </a:ln>
          <a:solidFill>
            <a:srgbClr val="FFFFFF"/>
          </a:solidFill>
          <a:effectLst>
            <a:glow rad="101600">
              <a:schemeClr val="tx2"/>
            </a:glo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914400" rtl="0" eaLnBrk="1" latinLnBrk="0" hangingPunct="1">
        <a:spcBef>
          <a:spcPct val="20000"/>
        </a:spcBef>
        <a:buClr>
          <a:schemeClr val="tx2"/>
        </a:buClr>
        <a:buSzPct val="70000"/>
        <a:buFont typeface="Wingdings 2" pitchFamily="18" charset="2"/>
        <a:buChar char="¥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Clr>
          <a:schemeClr val="accent4"/>
        </a:buClr>
        <a:buSzPct val="60000"/>
        <a:buFont typeface="Wingdings 2" pitchFamily="18" charset="2"/>
        <a:buChar char="¥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Clr>
          <a:schemeClr val="accent5"/>
        </a:buClr>
        <a:buSzPct val="57000"/>
        <a:buFont typeface="Wingdings 2" pitchFamily="18" charset="2"/>
        <a:buChar char="¥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Clr>
          <a:schemeClr val="accent6"/>
        </a:buClr>
        <a:buSzPct val="55000"/>
        <a:buFont typeface="Wingdings 2" pitchFamily="18" charset="2"/>
        <a:buChar char="¥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Clr>
          <a:schemeClr val="accent2"/>
        </a:buClr>
        <a:buSzPct val="50000"/>
        <a:buFont typeface="Wingdings 2" pitchFamily="18" charset="2"/>
        <a:buChar char="¥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9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lbis.forestpracticesbranch.com/LBIS/node/58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CA" dirty="0" smtClean="0"/>
              <a:t>Land Based Investment Strategy: Forest For Tomorrow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85000" lnSpcReduction="20000"/>
          </a:bodyPr>
          <a:lstStyle/>
          <a:p>
            <a:r>
              <a:rPr lang="en-CA" dirty="0" smtClean="0"/>
              <a:t>5 Year Silviculture Plan Development Process</a:t>
            </a:r>
          </a:p>
          <a:p>
            <a:r>
              <a:rPr lang="en-CA" dirty="0" smtClean="0"/>
              <a:t>Presented by </a:t>
            </a:r>
          </a:p>
          <a:p>
            <a:r>
              <a:rPr lang="en-CA" dirty="0" smtClean="0"/>
              <a:t>Kevin Telfer R.P.Bio., R.P.F.</a:t>
            </a:r>
          </a:p>
          <a:p>
            <a:r>
              <a:rPr lang="en-CA" sz="2300" dirty="0" smtClean="0"/>
              <a:t>Stewardship Forester</a:t>
            </a:r>
          </a:p>
          <a:p>
            <a:r>
              <a:rPr lang="en-CA" sz="2300" dirty="0" smtClean="0"/>
              <a:t>Coast Region</a:t>
            </a:r>
            <a:endParaRPr lang="en-CA" sz="2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b="1" u="sng" dirty="0" smtClean="0"/>
              <a:t>Context </a:t>
            </a:r>
            <a:endParaRPr lang="en-CA" dirty="0" smtClean="0"/>
          </a:p>
          <a:p>
            <a:pPr>
              <a:buNone/>
            </a:pPr>
            <a:r>
              <a:rPr lang="en-CA" sz="2800" dirty="0" smtClean="0"/>
              <a:t>	LBIS replaces previous multiple funding envelopes that were in existence prior to 2010: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	Land Based Investment (LBI)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	Forests for Tomorrow (FFT)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	Forest investment Account (FIA)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      Base funding &amp; etc...</a:t>
            </a:r>
          </a:p>
          <a:p>
            <a:pPr>
              <a:buNone/>
            </a:pPr>
            <a:r>
              <a:rPr lang="en-CA" sz="2800" dirty="0" smtClean="0"/>
              <a:t>	With a common funding and program delivery source</a:t>
            </a:r>
            <a:endParaRPr lang="en-CA" sz="2800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en-CA" b="1" u="sng" dirty="0" smtClean="0"/>
              <a:t>Purpose</a:t>
            </a:r>
            <a:endParaRPr lang="en-CA" dirty="0" smtClean="0"/>
          </a:p>
          <a:p>
            <a:pPr marL="0" indent="0">
              <a:buNone/>
            </a:pPr>
            <a:endParaRPr lang="en-CA" sz="2800" dirty="0" smtClean="0"/>
          </a:p>
          <a:p>
            <a:pPr marL="0" indent="0">
              <a:buNone/>
            </a:pPr>
            <a:r>
              <a:rPr lang="en-CA" sz="2800" dirty="0" smtClean="0"/>
              <a:t>The purpose of the 5 year silviculture plan is to identify timing and location of silviculture investments to mitigate timber supply issues and constraints, specific to each District and Management unit</a:t>
            </a:r>
          </a:p>
          <a:p>
            <a:pPr marL="0" indent="0">
              <a:buNone/>
            </a:pPr>
            <a:r>
              <a:rPr lang="en-CA" sz="2800" dirty="0" smtClean="0"/>
              <a:t>	  </a:t>
            </a:r>
          </a:p>
          <a:p>
            <a:pPr marL="0" indent="0">
              <a:buNone/>
            </a:pPr>
            <a:endParaRPr lang="en-CA" sz="2800" dirty="0" smtClean="0"/>
          </a:p>
          <a:p>
            <a:pPr>
              <a:buNone/>
            </a:pPr>
            <a:endParaRPr lang="en-CA" sz="2800" dirty="0" smtClean="0"/>
          </a:p>
          <a:p>
            <a:pPr>
              <a:buNone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en-CA" sz="2800" dirty="0" smtClean="0"/>
          </a:p>
          <a:p>
            <a:pPr marL="0">
              <a:buNone/>
            </a:pPr>
            <a:r>
              <a:rPr lang="en-CA" sz="2800" dirty="0" smtClean="0"/>
              <a:t>The 2012/13-2014/15 LBIS plan identified the following silviculture investment categories as strategic priorities:</a:t>
            </a:r>
          </a:p>
          <a:p>
            <a:pPr marL="0">
              <a:buFont typeface="Arial" pitchFamily="34" charset="0"/>
              <a:buChar char="•"/>
            </a:pPr>
            <a:r>
              <a:rPr lang="en-CA" sz="2800" dirty="0" smtClean="0"/>
              <a:t>Timber Supply Mitigation</a:t>
            </a:r>
          </a:p>
          <a:p>
            <a:pPr marL="0">
              <a:buFont typeface="Arial" pitchFamily="34" charset="0"/>
              <a:buChar char="•"/>
            </a:pPr>
            <a:r>
              <a:rPr lang="en-CA" sz="2800" dirty="0" smtClean="0"/>
              <a:t>Current reforestation</a:t>
            </a:r>
          </a:p>
          <a:p>
            <a:pPr>
              <a:buNone/>
            </a:pPr>
            <a:endParaRPr lang="en-CA" sz="2800" dirty="0" smtClean="0"/>
          </a:p>
          <a:p>
            <a:pPr>
              <a:buNone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District Role: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Lead the development of the 5 year silviculture plan in cooperation with local licensees and stakeholders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Develop budgets requests for silviculture activities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r>
              <a:rPr lang="en-CA" dirty="0" smtClean="0"/>
              <a:t>Objectives: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Best return from investments and activities on the forest and range land base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Prosperous forest and range rural economies</a:t>
            </a:r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LBIS Objectives</a:t>
            </a:r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r>
              <a:rPr lang="en-CA" dirty="0" smtClean="0"/>
              <a:t>Strategic Priorities:	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Manage impacts on forest and range resources from pests, disease, and wildfire. 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Mitigate mid-term timber supply shortfalls. 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Maximize timber growth in the provincial forests. 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LBIS Objectives</a:t>
            </a:r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99616"/>
            <a:ext cx="8229600" cy="5358384"/>
          </a:xfrm>
        </p:spPr>
        <p:txBody>
          <a:bodyPr>
            <a:normAutofit fontScale="62500" lnSpcReduction="20000"/>
          </a:bodyPr>
          <a:lstStyle/>
          <a:p>
            <a:pPr>
              <a:buNone/>
            </a:pPr>
            <a:r>
              <a:rPr lang="en-CA" dirty="0" smtClean="0"/>
              <a:t>	</a:t>
            </a:r>
            <a:endParaRPr lang="en-CA" sz="5100" dirty="0" smtClean="0"/>
          </a:p>
          <a:p>
            <a:pPr>
              <a:buNone/>
            </a:pPr>
            <a:r>
              <a:rPr lang="en-CA" sz="5800" dirty="0" smtClean="0"/>
              <a:t>Priority will be given to activities that: </a:t>
            </a:r>
          </a:p>
          <a:p>
            <a:pPr>
              <a:buFont typeface="Arial" pitchFamily="34" charset="0"/>
              <a:buChar char="•"/>
            </a:pPr>
            <a:r>
              <a:rPr lang="en-CA" sz="5100" dirty="0" smtClean="0"/>
              <a:t>address critical mid-term time periods when second growth timber must be available in sufficient quantities and size to meet supply demands, </a:t>
            </a:r>
          </a:p>
          <a:p>
            <a:pPr>
              <a:buFont typeface="Arial" pitchFamily="34" charset="0"/>
              <a:buChar char="•"/>
            </a:pPr>
            <a:r>
              <a:rPr lang="en-CA" sz="5100" dirty="0" smtClean="0"/>
              <a:t>reforest catastrophic disturbance where mid and long-term timber supply has been impacted </a:t>
            </a:r>
          </a:p>
          <a:p>
            <a:pPr>
              <a:buFont typeface="Arial" pitchFamily="34" charset="0"/>
              <a:buChar char="•"/>
            </a:pPr>
            <a:r>
              <a:rPr lang="en-CA" sz="5100" dirty="0" smtClean="0"/>
              <a:t> protection of mid and long-term timber supply from potential catastrophic disturbance 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LBIS Objectives</a:t>
            </a:r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16" name="Content Placeholder 15"/>
          <p:cNvSpPr>
            <a:spLocks noGrp="1"/>
          </p:cNvSpPr>
          <p:nvPr>
            <p:ph sz="half" idx="2"/>
          </p:nvPr>
        </p:nvSpPr>
        <p:spPr>
          <a:xfrm>
            <a:off x="179512" y="1916832"/>
            <a:ext cx="2778968" cy="4021907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Timber supply mitigation: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Enhanced stock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Spacing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Fertilization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Pruning</a:t>
            </a:r>
            <a:endParaRPr lang="en-CA" sz="2000" dirty="0"/>
          </a:p>
        </p:txBody>
      </p:sp>
      <p:sp>
        <p:nvSpPr>
          <p:cNvPr id="15" name="Title 14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3347864" y="1916832"/>
            <a:ext cx="5607430" cy="432047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187624" y="1628800"/>
            <a:ext cx="6624736" cy="452113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331640" y="1628800"/>
            <a:ext cx="6768752" cy="4619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259632" y="1700808"/>
            <a:ext cx="6768752" cy="461941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475656" y="1700808"/>
            <a:ext cx="6561162" cy="44777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pic>
        <p:nvPicPr>
          <p:cNvPr id="46082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331640" y="1628800"/>
            <a:ext cx="6711394" cy="458027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</p:spTree>
  </p:cSld>
  <p:clrMapOvr>
    <a:masterClrMapping/>
  </p:clrMapOvr>
  <p:transition/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23528" y="1916833"/>
            <a:ext cx="4320480" cy="54784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3200" dirty="0" smtClean="0"/>
              <a:t>Information sources to guide plan development:</a:t>
            </a:r>
          </a:p>
          <a:p>
            <a:endParaRPr lang="en-CA" dirty="0" smtClean="0"/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Silviculture Opportunity maps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TSR Analysis Reports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Wildfire mapping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Forest Health mapping</a:t>
            </a:r>
          </a:p>
          <a:p>
            <a:pPr>
              <a:buFont typeface="Arial" pitchFamily="34" charset="0"/>
              <a:buChar char="•"/>
            </a:pPr>
            <a:r>
              <a:rPr lang="en-CA" sz="2800" dirty="0" smtClean="0"/>
              <a:t>RESULTS reporting  of planned activities</a:t>
            </a:r>
          </a:p>
          <a:p>
            <a:endParaRPr lang="en-CA" dirty="0" smtClean="0"/>
          </a:p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4572000" y="2060848"/>
            <a:ext cx="4038600" cy="21257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13611" y="1600200"/>
            <a:ext cx="3507777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Content Placeholder 2"/>
          <p:cNvPicPr>
            <a:picLocks noGrp="1" noChangeAspect="1" noChangeArrowheads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742567" y="1600200"/>
            <a:ext cx="3467866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sp>
        <p:nvSpPr>
          <p:cNvPr id="8" name="TextBox 7"/>
          <p:cNvSpPr txBox="1"/>
          <p:nvPr/>
        </p:nvSpPr>
        <p:spPr>
          <a:xfrm>
            <a:off x="755576" y="6165304"/>
            <a:ext cx="34563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Silviculture Opportunity Mapping</a:t>
            </a:r>
            <a:endParaRPr lang="en-CA" dirty="0"/>
          </a:p>
        </p:txBody>
      </p:sp>
      <p:sp>
        <p:nvSpPr>
          <p:cNvPr id="9" name="TextBox 8"/>
          <p:cNvSpPr txBox="1"/>
          <p:nvPr/>
        </p:nvSpPr>
        <p:spPr>
          <a:xfrm>
            <a:off x="5508104" y="6237312"/>
            <a:ext cx="24482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Forest Health Mapping</a:t>
            </a:r>
            <a:endParaRPr lang="en-CA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23528" y="1916833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</p:txBody>
      </p:sp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1043608" y="1556792"/>
            <a:ext cx="6997700" cy="4648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2" name="TextBox 11"/>
          <p:cNvSpPr txBox="1"/>
          <p:nvPr/>
        </p:nvSpPr>
        <p:spPr>
          <a:xfrm>
            <a:off x="2483768" y="6488668"/>
            <a:ext cx="45365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South Coast and Strathcona TSA Fire mapping</a:t>
            </a:r>
            <a:endParaRPr lang="en-CA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sp>
        <p:nvSpPr>
          <p:cNvPr id="11" name="TextBox 10"/>
          <p:cNvSpPr txBox="1"/>
          <p:nvPr/>
        </p:nvSpPr>
        <p:spPr>
          <a:xfrm>
            <a:off x="323528" y="1916833"/>
            <a:ext cx="432048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CA" dirty="0" smtClean="0"/>
          </a:p>
          <a:p>
            <a:endParaRPr lang="en-CA" dirty="0" smtClean="0"/>
          </a:p>
          <a:p>
            <a:endParaRPr lang="en-CA" dirty="0"/>
          </a:p>
        </p:txBody>
      </p:sp>
      <p:sp>
        <p:nvSpPr>
          <p:cNvPr id="9" name="TextBox 8"/>
          <p:cNvSpPr txBox="1"/>
          <p:nvPr/>
        </p:nvSpPr>
        <p:spPr>
          <a:xfrm>
            <a:off x="755576" y="1844824"/>
            <a:ext cx="73448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Silviculture and Timber Supply strategies  are available on the LBIS webpage and show incremental silviculture and fertilization opportunities, RESULTS tables and TSR implications:</a:t>
            </a:r>
            <a:endParaRPr lang="en-CA" dirty="0"/>
          </a:p>
        </p:txBody>
      </p:sp>
      <p:sp>
        <p:nvSpPr>
          <p:cNvPr id="10" name="Rectangle 9"/>
          <p:cNvSpPr/>
          <p:nvPr/>
        </p:nvSpPr>
        <p:spPr>
          <a:xfrm>
            <a:off x="1331640" y="3356992"/>
            <a:ext cx="5310336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CA" dirty="0" smtClean="0">
                <a:hlinkClick r:id="rId4"/>
              </a:rPr>
              <a:t>http://lbis.forestpracticesbranch.com/LBIS/node/58</a:t>
            </a:r>
            <a:r>
              <a:rPr lang="en-CA" dirty="0" smtClean="0"/>
              <a:t> </a:t>
            </a:r>
            <a:endParaRPr lang="en-CA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619672" y="1556792"/>
          <a:ext cx="5773819" cy="4064005"/>
        </p:xfrm>
        <a:graphic>
          <a:graphicData uri="http://schemas.openxmlformats.org/drawingml/2006/table">
            <a:tbl>
              <a:tblPr/>
              <a:tblGrid>
                <a:gridCol w="1597499"/>
                <a:gridCol w="696053"/>
                <a:gridCol w="707464"/>
                <a:gridCol w="673232"/>
                <a:gridCol w="639000"/>
                <a:gridCol w="627589"/>
                <a:gridCol w="832982"/>
              </a:tblGrid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78941">
                <a:tc>
                  <a:txBody>
                    <a:bodyPr/>
                    <a:lstStyle/>
                    <a:p>
                      <a:pPr algn="l" fontAlgn="t"/>
                      <a:r>
                        <a:rPr lang="en-CA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Category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n-CA" sz="1000" b="1" i="0" u="none" strike="noStrike" dirty="0">
                          <a:solidFill>
                            <a:srgbClr val="000000"/>
                          </a:solidFill>
                          <a:latin typeface="Calibri"/>
                        </a:rPr>
                        <a:t>Planned  Funding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14184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Activity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2012 / 2013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2013 / 2014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2014 / 2015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2015 / 2016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2016 / 2017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Total $$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5330">
                <a:tc gridSpan="7"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Current Reforestation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Surveys (Backlog NSR 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45,000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45,000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Surveys and Overview Planning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a) MPB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b) Wildfire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71,500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550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        72,050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c)</a:t>
                      </a:r>
                      <a:r>
                        <a:rPr lang="en-CA" sz="700" b="0" i="1" u="none" strike="noStrike" dirty="0" err="1">
                          <a:solidFill>
                            <a:srgbClr val="000000"/>
                          </a:solidFill>
                          <a:latin typeface="Arial"/>
                        </a:rPr>
                        <a:t>Non_Obligation</a:t>
                      </a:r>
                      <a:r>
                        <a:rPr lang="en-CA" sz="700" b="0" i="1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NSR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d) Stand Maintenance SU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Site Preparation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Brushing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Planting (Seedlings)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90,060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90,060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5330">
                <a:tc gridSpan="7"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Timber Supply Mitigation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Surveys and Overview Planning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520,500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573,000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633,000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663,000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663,000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3,052,500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Brushing / Cleaning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82,338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82,338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41,169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205,846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Spacing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93,283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466,414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2,891,765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4,291,007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4,291,007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12,033,475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Fertilization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863,332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1,015,685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1,625,096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1,675,880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1,777,449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6,957,442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Pruning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043">
                <a:tc gridSpan="7"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Additional Activities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99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140043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Infrastructure _Roads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Sowing $$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24,780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64757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Total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109838"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7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59265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GRAND TOTAL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1,700,733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2,228,047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5,191,030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6,629,887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6,731,455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22,456,373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  <p:sp>
        <p:nvSpPr>
          <p:cNvPr id="9" name="TextBox 8"/>
          <p:cNvSpPr txBox="1"/>
          <p:nvPr/>
        </p:nvSpPr>
        <p:spPr>
          <a:xfrm>
            <a:off x="1547664" y="6165304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West Coast Planned Funding in Current 5 Year Silviculture Plan</a:t>
            </a:r>
            <a:endParaRPr lang="en-CA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547664" y="6165304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West Coast Planned Activities in Current 5 Year Silviculture Plan</a:t>
            </a:r>
            <a:endParaRPr lang="en-CA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24000" y="1440920"/>
          <a:ext cx="6096000" cy="3976160"/>
        </p:xfrm>
        <a:graphic>
          <a:graphicData uri="http://schemas.openxmlformats.org/drawingml/2006/table">
            <a:tbl>
              <a:tblPr/>
              <a:tblGrid>
                <a:gridCol w="2044345"/>
                <a:gridCol w="474051"/>
                <a:gridCol w="503680"/>
                <a:gridCol w="511086"/>
                <a:gridCol w="488865"/>
                <a:gridCol w="488865"/>
                <a:gridCol w="844403"/>
                <a:gridCol w="740705"/>
              </a:tblGrid>
              <a:tr h="350274">
                <a:tc>
                  <a:txBody>
                    <a:bodyPr/>
                    <a:lstStyle/>
                    <a:p>
                      <a:pPr algn="ctr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n-CA" sz="12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Goals for West Coast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24016">
                <a:tc>
                  <a:txBody>
                    <a:bodyPr/>
                    <a:lstStyle/>
                    <a:p>
                      <a:pPr algn="l" fontAlgn="t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Category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Planned  Goals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en-CA" sz="11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11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Unit Costs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9661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Activity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2012 / 2013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2013 / 2014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2014 / 2015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2015 / 2016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2016 / 2017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Total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9048">
                <a:tc gridSpan="8"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Current Reforestation (ha/trees)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Surveys (Backlog NSR 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Surveys and Overview Planning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a) MPB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b) Wildfire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1300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c)Non_Obligation NSR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d) Stand Maintenance SU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Site Preparation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350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Brushing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762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974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Planting (Trees)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158,000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0.57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35974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Sowing (Trees)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118,000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9048">
                <a:tc gridSpan="8"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Timber Supply Mitigation (ha)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Surveys and Overview Planning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17350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19100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21100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22100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22100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101,750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Brushing / Cleaning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823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Spacing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250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1550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6,450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Fertilization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4250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5000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8000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8250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8750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34,250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Pruning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2046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22903"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547664" y="6165304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South Coast Planned Funding in Current 5 Year Silviculture Plan</a:t>
            </a:r>
            <a:endParaRPr lang="en-CA" dirty="0"/>
          </a:p>
        </p:txBody>
      </p:sp>
      <p:graphicFrame>
        <p:nvGraphicFramePr>
          <p:cNvPr id="7" name="Table 6"/>
          <p:cNvGraphicFramePr>
            <a:graphicFrameLocks noGrp="1"/>
          </p:cNvGraphicFramePr>
          <p:nvPr/>
        </p:nvGraphicFramePr>
        <p:xfrm>
          <a:off x="1547664" y="1628802"/>
          <a:ext cx="6048673" cy="4280029"/>
        </p:xfrm>
        <a:graphic>
          <a:graphicData uri="http://schemas.openxmlformats.org/drawingml/2006/table">
            <a:tbl>
              <a:tblPr/>
              <a:tblGrid>
                <a:gridCol w="2072985"/>
                <a:gridCol w="599685"/>
                <a:gridCol w="614492"/>
                <a:gridCol w="584878"/>
                <a:gridCol w="555263"/>
                <a:gridCol w="540457"/>
                <a:gridCol w="1080913"/>
              </a:tblGrid>
              <a:tr h="310800">
                <a:tc>
                  <a:txBody>
                    <a:bodyPr/>
                    <a:lstStyle/>
                    <a:p>
                      <a:pPr algn="l" fontAlgn="t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Category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n-CA" sz="7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Planned  Funding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5669"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Activity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2012 / 2013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2013 / 2014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2014 / 2015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2015 / 2016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2016 / 2017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Total $$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087"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591">
                <a:tc gridSpan="7"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Current Reforestation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172967"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Surveys (Backlog NSR 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45,000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45,000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087"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Surveys and Overview Planning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2967"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a) MPB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2967"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b) Wildfire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33,000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1,100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34,100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087"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c)Non_Obligation NSR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087"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d) Stand Maintenance SU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2967"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Site Preparation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2967"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Brushing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12,600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12,600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087"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2967"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Planting (Seedlings)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26,790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26,790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087"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087"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4591">
                <a:tc gridSpan="7"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Timber Supply Mitigation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172967"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Surveys and Overview Planning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174,600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222,600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270,600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285,600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708,600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1,662,000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2967"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Brushing / Cleaning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23,055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23,055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2967"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Spacing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652,979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93,283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1,268,645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2,294,756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2,294,756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6,604,419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2967"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Fertilization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412,368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412,368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615,505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666,289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717,074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2,823,604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2967"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Pruning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087"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14860">
                <a:tc gridSpan="7"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Additional Activities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99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</a:tr>
              <a:tr h="114860"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Infrastructure _Roads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2967"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Sowing $$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087"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90087"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5130"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Total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CC"/>
                    </a:solidFill>
                  </a:tcPr>
                </a:tc>
              </a:tr>
              <a:tr h="90087"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5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72967"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GRAND TOTAL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1,353,602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     756,141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 2,154,751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 3,246,645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$   3,720,429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500" b="1" i="0" u="none" strike="noStrike" dirty="0">
                          <a:solidFill>
                            <a:srgbClr val="000000"/>
                          </a:solidFill>
                          <a:latin typeface="Arial"/>
                        </a:rPr>
                        <a:t> $          11,231,568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  <p:sp>
        <p:nvSpPr>
          <p:cNvPr id="9" name="TextBox 8"/>
          <p:cNvSpPr txBox="1"/>
          <p:nvPr/>
        </p:nvSpPr>
        <p:spPr>
          <a:xfrm>
            <a:off x="1547664" y="6165304"/>
            <a:ext cx="61926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dirty="0" smtClean="0"/>
              <a:t>South Coast Planned Activities in Current 5 Year Silviculture Plan</a:t>
            </a:r>
            <a:endParaRPr lang="en-CA" dirty="0"/>
          </a:p>
        </p:txBody>
      </p:sp>
      <p:graphicFrame>
        <p:nvGraphicFramePr>
          <p:cNvPr id="8" name="Table 7"/>
          <p:cNvGraphicFramePr>
            <a:graphicFrameLocks noGrp="1"/>
          </p:cNvGraphicFramePr>
          <p:nvPr/>
        </p:nvGraphicFramePr>
        <p:xfrm>
          <a:off x="1547665" y="1628800"/>
          <a:ext cx="6192686" cy="4320477"/>
        </p:xfrm>
        <a:graphic>
          <a:graphicData uri="http://schemas.openxmlformats.org/drawingml/2006/table">
            <a:tbl>
              <a:tblPr/>
              <a:tblGrid>
                <a:gridCol w="1419226"/>
                <a:gridCol w="329095"/>
                <a:gridCol w="349664"/>
                <a:gridCol w="354806"/>
                <a:gridCol w="339380"/>
                <a:gridCol w="339380"/>
                <a:gridCol w="586202"/>
                <a:gridCol w="514212"/>
                <a:gridCol w="1960721"/>
              </a:tblGrid>
              <a:tr h="382521">
                <a:tc>
                  <a:txBody>
                    <a:bodyPr/>
                    <a:lstStyle/>
                    <a:p>
                      <a:pPr algn="ctr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2">
                  <a:txBody>
                    <a:bodyPr/>
                    <a:lstStyle/>
                    <a:p>
                      <a:pPr algn="ctr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n-CA" sz="9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Total Goals for South Coast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218"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463051"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Category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gridSpan="5">
                  <a:txBody>
                    <a:bodyPr/>
                    <a:lstStyle/>
                    <a:p>
                      <a:pPr algn="ctr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Planned  Goals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endParaRPr lang="en-CA" sz="800" b="1" i="0" u="none" strike="noStrike">
                        <a:solidFill>
                          <a:srgbClr val="000000"/>
                        </a:solidFill>
                        <a:latin typeface="Calibri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Unit Costs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800" b="1" i="0" u="none" strike="noStrike">
                          <a:solidFill>
                            <a:srgbClr val="000000"/>
                          </a:solidFill>
                          <a:latin typeface="Calibri"/>
                        </a:rPr>
                        <a:t>Comments (Estimated MPB / WF)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61725"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Activity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2012 / 2013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2013 / 2014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2014 / 2015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2015 / 2016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2016 / 2017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Total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1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218"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930">
                <a:tc gridSpan="8">
                  <a:txBody>
                    <a:bodyPr/>
                    <a:lstStyle/>
                    <a:p>
                      <a:pPr algn="l" fontAlgn="t"/>
                      <a:r>
                        <a:rPr lang="en-C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Current Reforestation (ha/trees)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FFCC"/>
                    </a:solidFill>
                  </a:tcPr>
                </a:tc>
              </a:tr>
              <a:tr h="134218"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Surveys (Backlog NSR 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1500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218"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Surveys and Overview Planning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218"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a) MPB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218"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b) Wildfire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600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55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218"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c)Non_Obligation NSR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218"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1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d) Stand Maintenance SU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218"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Site Preparation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350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218"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Brushing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450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TSA 30 Aerial Herbicide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218"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698"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Planting (Trees)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47,000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0.57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257698"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Sowing (Trees)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0.21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218"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40930">
                <a:tc gridSpan="8">
                  <a:txBody>
                    <a:bodyPr/>
                    <a:lstStyle/>
                    <a:p>
                      <a:pPr algn="l" fontAlgn="t"/>
                      <a:r>
                        <a:rPr lang="en-CA" sz="600" b="1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Timber Supply Mitigation (ha)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CA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 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CCCCFF"/>
                    </a:solidFill>
                  </a:tcPr>
                </a:tc>
              </a:tr>
              <a:tr h="134218"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Surveys and Overview Planning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5820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7420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9020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9520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23620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55,400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218"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Brushing / Cleaning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28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823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218"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Spacing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350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50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680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1230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1230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3,540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1866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218"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Fertilization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2030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2030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3030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3280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3530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13,900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203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218"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Pruning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0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r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2046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34218"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CA" sz="600" b="0" i="0" u="none" strike="noStrike">
                          <a:solidFill>
                            <a:srgbClr val="000000"/>
                          </a:solidFill>
                          <a:latin typeface="Arial"/>
                        </a:rPr>
                        <a:t>                      -   </a:t>
                      </a: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l" fontAlgn="t"/>
                      <a:endParaRPr lang="en-CA" sz="600" b="0" i="0" u="none" strike="noStrike" dirty="0">
                        <a:solidFill>
                          <a:srgbClr val="000000"/>
                        </a:solidFill>
                        <a:latin typeface="Arial"/>
                      </a:endParaRPr>
                    </a:p>
                  </a:txBody>
                  <a:tcPr marL="0" marR="0" marT="0" marB="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  <p:transition/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>
          <a:xfrm>
            <a:off x="457200" y="1499616"/>
            <a:ext cx="8363272" cy="4626547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Key timing dates for LBIS:</a:t>
            </a:r>
          </a:p>
          <a:p>
            <a:pPr lvl="1">
              <a:buFont typeface="Arial" pitchFamily="34" charset="0"/>
              <a:buChar char="•"/>
            </a:pPr>
            <a:r>
              <a:rPr lang="en-CA" sz="2400" dirty="0" smtClean="0"/>
              <a:t>June</a:t>
            </a:r>
            <a:r>
              <a:rPr lang="en-CA" sz="2400" dirty="0" smtClean="0">
                <a:sym typeface="Wingdings" pitchFamily="2" charset="2"/>
              </a:rPr>
              <a:t> begin planning next fiscal LBIS with input from District staff &amp; FMLT’s</a:t>
            </a:r>
          </a:p>
          <a:p>
            <a:pPr lvl="1">
              <a:buFont typeface="Arial" pitchFamily="34" charset="0"/>
              <a:buChar char="•"/>
            </a:pPr>
            <a:r>
              <a:rPr lang="en-CA" sz="2400" dirty="0" smtClean="0">
                <a:sym typeface="Wingdings" pitchFamily="2" charset="2"/>
              </a:rPr>
              <a:t>July 1</a:t>
            </a:r>
            <a:r>
              <a:rPr lang="en-CA" sz="2400" baseline="30000" dirty="0" smtClean="0">
                <a:sym typeface="Wingdings" pitchFamily="2" charset="2"/>
              </a:rPr>
              <a:t>st </a:t>
            </a:r>
            <a:r>
              <a:rPr lang="en-CA" sz="2400" dirty="0" smtClean="0">
                <a:sym typeface="Wingdings" pitchFamily="2" charset="2"/>
              </a:rPr>
              <a:t> Regional staff use input to draft 5 yr plan</a:t>
            </a:r>
          </a:p>
          <a:p>
            <a:pPr lvl="1">
              <a:buFont typeface="Arial" pitchFamily="34" charset="0"/>
              <a:buChar char="•"/>
            </a:pPr>
            <a:r>
              <a:rPr lang="en-CA" sz="2400" dirty="0" smtClean="0">
                <a:sym typeface="Wingdings" pitchFamily="2" charset="2"/>
              </a:rPr>
              <a:t>Sept 15</a:t>
            </a:r>
            <a:r>
              <a:rPr lang="en-CA" sz="2400" baseline="30000" dirty="0" smtClean="0">
                <a:sym typeface="Wingdings" pitchFamily="2" charset="2"/>
              </a:rPr>
              <a:t>th </a:t>
            </a:r>
            <a:r>
              <a:rPr lang="en-CA" sz="2400" dirty="0" smtClean="0">
                <a:sym typeface="Wingdings" pitchFamily="2" charset="2"/>
              </a:rPr>
              <a:t> deadline for 5 year LBIS plan</a:t>
            </a:r>
          </a:p>
          <a:p>
            <a:pPr lvl="1">
              <a:buFont typeface="Arial" pitchFamily="34" charset="0"/>
              <a:buChar char="•"/>
            </a:pPr>
            <a:r>
              <a:rPr lang="en-CA" sz="2400" dirty="0" smtClean="0">
                <a:sym typeface="Wingdings" pitchFamily="2" charset="2"/>
              </a:rPr>
              <a:t>November 1</a:t>
            </a:r>
            <a:r>
              <a:rPr lang="en-CA" sz="2400" baseline="30000" dirty="0" smtClean="0">
                <a:sym typeface="Wingdings" pitchFamily="2" charset="2"/>
              </a:rPr>
              <a:t>st</a:t>
            </a:r>
            <a:r>
              <a:rPr lang="en-CA" sz="2400" dirty="0" smtClean="0">
                <a:sym typeface="Wingdings" pitchFamily="2" charset="2"/>
              </a:rPr>
              <a:t>  submit draft of next fiscal to   			      FLNRO executive for budgeting</a:t>
            </a:r>
          </a:p>
          <a:p>
            <a:pPr lvl="1">
              <a:buFont typeface="Arial" pitchFamily="34" charset="0"/>
              <a:buChar char="•"/>
            </a:pPr>
            <a:r>
              <a:rPr lang="en-CA" sz="2400" dirty="0" smtClean="0">
                <a:sym typeface="Wingdings" pitchFamily="2" charset="2"/>
              </a:rPr>
              <a:t>Dec 6</a:t>
            </a:r>
            <a:r>
              <a:rPr lang="en-CA" sz="2400" baseline="30000" dirty="0" smtClean="0">
                <a:sym typeface="Wingdings" pitchFamily="2" charset="2"/>
              </a:rPr>
              <a:t>th</a:t>
            </a:r>
            <a:r>
              <a:rPr lang="en-CA" sz="2400" dirty="0" smtClean="0">
                <a:sym typeface="Wingdings" pitchFamily="2" charset="2"/>
              </a:rPr>
              <a:t>  Last day to have full investment schedule</a:t>
            </a:r>
          </a:p>
          <a:p>
            <a:pPr lvl="1">
              <a:buFont typeface="Arial" pitchFamily="34" charset="0"/>
              <a:buChar char="•"/>
            </a:pPr>
            <a:r>
              <a:rPr lang="en-CA" sz="2400" dirty="0" smtClean="0">
                <a:sym typeface="Wingdings" pitchFamily="2" charset="2"/>
              </a:rPr>
              <a:t>March 26</a:t>
            </a:r>
            <a:r>
              <a:rPr lang="en-CA" sz="2400" baseline="30000" dirty="0" smtClean="0">
                <a:sym typeface="Wingdings" pitchFamily="2" charset="2"/>
              </a:rPr>
              <a:t>th</a:t>
            </a:r>
            <a:r>
              <a:rPr lang="en-CA" sz="2400" dirty="0" smtClean="0">
                <a:sym typeface="Wingdings" pitchFamily="2" charset="2"/>
              </a:rPr>
              <a:t> Last day to complete fiscal year projects</a:t>
            </a:r>
          </a:p>
          <a:p>
            <a:pPr lvl="1">
              <a:buFont typeface="Arial" pitchFamily="34" charset="0"/>
              <a:buChar char="•"/>
            </a:pPr>
            <a:r>
              <a:rPr lang="en-CA" sz="2400" dirty="0" smtClean="0">
                <a:sym typeface="Wingdings" pitchFamily="2" charset="2"/>
              </a:rPr>
              <a:t>March 1</a:t>
            </a:r>
            <a:r>
              <a:rPr lang="en-CA" sz="2400" baseline="30000" dirty="0" smtClean="0">
                <a:sym typeface="Wingdings" pitchFamily="2" charset="2"/>
              </a:rPr>
              <a:t>st</a:t>
            </a:r>
            <a:r>
              <a:rPr lang="en-CA" sz="2400" dirty="0" smtClean="0">
                <a:sym typeface="Wingdings" pitchFamily="2" charset="2"/>
              </a:rPr>
              <a:t>  Release next fiscal LBIS budget</a:t>
            </a:r>
          </a:p>
          <a:p>
            <a:pPr lvl="1">
              <a:buFont typeface="Arial" pitchFamily="34" charset="0"/>
              <a:buChar char="•"/>
            </a:pPr>
            <a:endParaRPr lang="en-CA" dirty="0" smtClean="0">
              <a:sym typeface="Wingdings" pitchFamily="2" charset="2"/>
            </a:endParaRPr>
          </a:p>
          <a:p>
            <a:pPr lvl="1">
              <a:buFont typeface="Arial" pitchFamily="34" charset="0"/>
              <a:buChar char="•"/>
            </a:pPr>
            <a:endParaRPr lang="en-CA" dirty="0" smtClean="0">
              <a:sym typeface="Wingdings" pitchFamily="2" charset="2"/>
            </a:endParaRPr>
          </a:p>
          <a:p>
            <a:pPr lvl="4">
              <a:buFont typeface="Arial" pitchFamily="34" charset="0"/>
              <a:buChar char="•"/>
            </a:pPr>
            <a:endParaRPr lang="en-CA" dirty="0" smtClean="0"/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 smtClean="0"/>
          </a:p>
          <a:p>
            <a:pPr>
              <a:buNone/>
            </a:pPr>
            <a:r>
              <a:rPr lang="en-CA" dirty="0" smtClean="0"/>
              <a:t>	</a:t>
            </a:r>
          </a:p>
          <a:p>
            <a:pPr>
              <a:buNone/>
            </a:pPr>
            <a:endParaRPr lang="en-CA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12" name="Content Placeholder 11"/>
          <p:cNvSpPr>
            <a:spLocks noGrp="1"/>
          </p:cNvSpPr>
          <p:nvPr>
            <p:ph sz="half" idx="4294967295"/>
          </p:nvPr>
        </p:nvSpPr>
        <p:spPr>
          <a:xfrm>
            <a:off x="467545" y="1600200"/>
            <a:ext cx="8208911" cy="4525963"/>
          </a:xfrm>
        </p:spPr>
        <p:txBody>
          <a:bodyPr/>
          <a:lstStyle/>
          <a:p>
            <a:pPr>
              <a:buNone/>
            </a:pPr>
            <a:r>
              <a:rPr lang="en-CA" dirty="0" smtClean="0"/>
              <a:t>In summary: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Do FMLT members think different treatment/spending priorities would be more appropriate?</a:t>
            </a:r>
          </a:p>
          <a:p>
            <a:pPr>
              <a:buFont typeface="Arial" pitchFamily="34" charset="0"/>
              <a:buChar char="•"/>
            </a:pPr>
            <a:r>
              <a:rPr lang="en-CA" dirty="0" smtClean="0"/>
              <a:t>If so, FMLTs are invited to suggest changes to the 5 year LBIS Plan</a:t>
            </a:r>
            <a:endParaRPr lang="en-CA" dirty="0"/>
          </a:p>
        </p:txBody>
      </p:sp>
      <p:pic>
        <p:nvPicPr>
          <p:cNvPr id="1026" name="Picture 2" descr="\\Tarpon\KLTELFER$\Stewardship\LBIS powerpoint\LBIS banner snip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39552" y="476672"/>
            <a:ext cx="8121832" cy="720080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99592" y="764704"/>
            <a:ext cx="7180501" cy="44644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itle 2"/>
          <p:cNvSpPr>
            <a:spLocks noGrp="1"/>
          </p:cNvSpPr>
          <p:nvPr>
            <p:ph type="ctrTitle" idx="4294967295"/>
          </p:nvPr>
        </p:nvSpPr>
        <p:spPr>
          <a:xfrm>
            <a:off x="5076056" y="5157192"/>
            <a:ext cx="3491880" cy="1470025"/>
          </a:xfrm>
        </p:spPr>
        <p:txBody>
          <a:bodyPr/>
          <a:lstStyle/>
          <a:p>
            <a:r>
              <a:rPr lang="en-CA" dirty="0" smtClean="0"/>
              <a:t>Thank you</a:t>
            </a:r>
            <a:endParaRPr lang="en-CA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2"/>
          <p:cNvSpPr txBox="1">
            <a:spLocks/>
          </p:cNvSpPr>
          <p:nvPr/>
        </p:nvSpPr>
        <p:spPr>
          <a:xfrm>
            <a:off x="2987824" y="2636912"/>
            <a:ext cx="3491880" cy="147002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4400" b="0" i="0" u="none" strike="noStrike" kern="1200" cap="none" spc="0" normalizeH="0" baseline="0" noProof="0" dirty="0" smtClean="0">
                <a:ln>
                  <a:noFill/>
                </a:ln>
                <a:solidFill>
                  <a:srgbClr val="FFFFFF"/>
                </a:solidFill>
                <a:effectLst>
                  <a:glow rad="101600">
                    <a:schemeClr val="tx2"/>
                  </a:glow>
                </a:effectLst>
                <a:uLnTx/>
                <a:uFillTx/>
                <a:latin typeface="+mj-lt"/>
                <a:ea typeface="+mj-ea"/>
                <a:cs typeface="+mj-cs"/>
              </a:rPr>
              <a:t>Questions?</a:t>
            </a:r>
            <a:endParaRPr kumimoji="0" lang="en-CA" sz="44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>
                <a:glow rad="101600">
                  <a:schemeClr val="tx2"/>
                </a:glow>
              </a:effectLst>
              <a:uLnTx/>
              <a:uFillTx/>
              <a:latin typeface="+mj-lt"/>
              <a:ea typeface="+mj-ea"/>
              <a:cs typeface="+mj-cs"/>
            </a:endParaRPr>
          </a:p>
        </p:txBody>
      </p:sp>
    </p:spTree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untain">
  <a:themeElements>
    <a:clrScheme name="Mountain">
      <a:dk1>
        <a:srgbClr val="000000"/>
      </a:dk1>
      <a:lt1>
        <a:srgbClr val="FFFFFF"/>
      </a:lt1>
      <a:dk2>
        <a:srgbClr val="0536B3"/>
      </a:dk2>
      <a:lt2>
        <a:srgbClr val="7CB7F8"/>
      </a:lt2>
      <a:accent1>
        <a:srgbClr val="3F9EE4"/>
      </a:accent1>
      <a:accent2>
        <a:srgbClr val="77B559"/>
      </a:accent2>
      <a:accent3>
        <a:srgbClr val="E4A81B"/>
      </a:accent3>
      <a:accent4>
        <a:srgbClr val="108BB4"/>
      </a:accent4>
      <a:accent5>
        <a:srgbClr val="DA7328"/>
      </a:accent5>
      <a:accent6>
        <a:srgbClr val="AE589F"/>
      </a:accent6>
      <a:hlink>
        <a:srgbClr val="460245"/>
      </a:hlink>
      <a:folHlink>
        <a:srgbClr val="AC17D6"/>
      </a:folHlink>
    </a:clrScheme>
    <a:fontScheme name="Mountain">
      <a:majorFont>
        <a:latin typeface="Gill Sans MT"/>
        <a:ea typeface=""/>
        <a:cs typeface=""/>
        <a:font script="Cyrl" typeface="Arial"/>
        <a:font script="Grek" typeface="Arial"/>
        <a:font script="Jpan" typeface="HG丸ｺﾞｼｯｸM-PRO"/>
        <a:font script="Hang" typeface="HY 헤드라인 M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Gill Sans MT"/>
        <a:ea typeface=""/>
        <a:cs typeface=""/>
        <a:font script="Cyrl" typeface="Arial"/>
        <a:font script="Grek" typeface="Arial"/>
        <a:font script="Jpan" typeface="HG丸ｺﾞｼｯｸM-PRO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untain">
      <a:fillStyleLst>
        <a:solidFill>
          <a:schemeClr val="phClr"/>
        </a:solidFill>
        <a:gradFill rotWithShape="1">
          <a:gsLst>
            <a:gs pos="0">
              <a:schemeClr val="phClr">
                <a:tint val="100000"/>
                <a:shade val="100000"/>
                <a:hueMod val="100000"/>
                <a:satMod val="100000"/>
              </a:schemeClr>
            </a:gs>
            <a:gs pos="50000">
              <a:schemeClr val="phClr">
                <a:tint val="25000"/>
                <a:shade val="100000"/>
                <a:hueMod val="100000"/>
                <a:satMod val="100000"/>
              </a:schemeClr>
            </a:gs>
            <a:gs pos="100000">
              <a:schemeClr val="phClr">
                <a:tint val="100000"/>
                <a:shade val="100000"/>
                <a:hueMod val="100000"/>
                <a:satMod val="100000"/>
              </a:schemeClr>
            </a:gs>
          </a:gsLst>
          <a:lin ang="5400000" scaled="1"/>
        </a:gradFill>
        <a:gradFill rotWithShape="1">
          <a:gsLst>
            <a:gs pos="0">
              <a:schemeClr val="phClr">
                <a:tint val="40000"/>
                <a:shade val="100000"/>
                <a:hueMod val="100000"/>
                <a:satMod val="100000"/>
              </a:schemeClr>
            </a:gs>
            <a:gs pos="30000">
              <a:schemeClr val="phClr">
                <a:tint val="100000"/>
                <a:shade val="100000"/>
                <a:hueMod val="100000"/>
                <a:satMod val="100000"/>
              </a:schemeClr>
            </a:gs>
            <a:gs pos="68000">
              <a:schemeClr val="phClr">
                <a:tint val="100000"/>
                <a:shade val="100000"/>
                <a:hueMod val="100000"/>
                <a:satMod val="100000"/>
              </a:schemeClr>
            </a:gs>
            <a:gs pos="100000">
              <a:schemeClr val="phClr">
                <a:tint val="40000"/>
                <a:shade val="100000"/>
                <a:hueMod val="100000"/>
                <a:satMod val="100000"/>
              </a:schemeClr>
            </a:gs>
          </a:gsLst>
          <a:lin ang="540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38100" dist="25400" dir="5400000" algn="br" rotWithShape="0">
              <a:srgbClr val="000000">
                <a:alpha val="0"/>
              </a:srgbClr>
            </a:outerShdw>
          </a:effectLst>
        </a:effectStyle>
        <a:effectStyle>
          <a:effectLst>
            <a:outerShdw blurRad="38100" dist="25400" dir="5400000" algn="ctr" rotWithShape="0">
              <a:srgbClr val="EBE9ED">
                <a:alpha val="0"/>
              </a:srgbClr>
            </a:outerShdw>
          </a:effectLst>
          <a:scene3d>
            <a:camera prst="orthographicFront">
              <a:rot lat="0" lon="0" rev="0"/>
            </a:camera>
            <a:lightRig rig="glow" dir="b"/>
          </a:scene3d>
          <a:sp3d contourW="6350" prstMaterial="softEdge">
            <a:bevelT w="25400" h="25400"/>
            <a:contourClr>
              <a:schemeClr val="phClr">
                <a:tint val="90000"/>
                <a:shade val="100000"/>
                <a:hueMod val="100000"/>
                <a:satMod val="100000"/>
              </a:schemeClr>
            </a:contourClr>
          </a:sp3d>
        </a:effectStyle>
        <a:effectStyle>
          <a:effectLst>
            <a:reflection blurRad="12700" stA="40000" endPos="40000" dist="25400" dir="5400000" sy="-100000" rotWithShape="0"/>
          </a:effectLst>
          <a:scene3d>
            <a:camera prst="perspectiveFront"/>
            <a:lightRig rig="glow" dir="b"/>
          </a:scene3d>
          <a:sp3d contourW="6350" prstMaterial="softEdge">
            <a:bevelT w="50800" h="25400"/>
            <a:contourClr>
              <a:schemeClr val="phClr">
                <a:tint val="100000"/>
                <a:shade val="80000"/>
                <a:hueMod val="100000"/>
                <a:satMod val="1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shade val="40000"/>
                <a:satMod val="165000"/>
              </a:schemeClr>
            </a:gs>
            <a:gs pos="50000">
              <a:schemeClr val="phClr">
                <a:shade val="95000"/>
                <a:satMod val="100000"/>
              </a:schemeClr>
            </a:gs>
            <a:gs pos="100000">
              <a:schemeClr val="phClr">
                <a:tint val="10000"/>
                <a:satMod val="300000"/>
              </a:schemeClr>
            </a:gs>
          </a:gsLst>
          <a:lin ang="13000000" scaled="0"/>
        </a:gradFill>
        <a:blipFill>
          <a:blip xmlns:r="http://schemas.openxmlformats.org/officeDocument/2006/relationships" r:embed="rId1">
            <a:duotone>
              <a:schemeClr val="phClr">
                <a:shade val="75000"/>
              </a:schemeClr>
              <a:schemeClr val="phClr">
                <a:tint val="55000"/>
              </a:schemeClr>
            </a:duotone>
          </a:blip>
          <a:stretch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Mountain</Template>
  <TotalTime>861</TotalTime>
  <Words>1635</Words>
  <Application>Microsoft Office PowerPoint</Application>
  <PresentationFormat>On-screen Show (4:3)</PresentationFormat>
  <Paragraphs>584</Paragraphs>
  <Slides>26</Slides>
  <Notes>18</Notes>
  <HiddenSlides>6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26</vt:i4>
      </vt:variant>
    </vt:vector>
  </HeadingPairs>
  <TitlesOfParts>
    <vt:vector size="27" baseType="lpstr">
      <vt:lpstr>Mountain</vt:lpstr>
      <vt:lpstr>Land Based Investment Strategy: Forest For Tomorrow</vt:lpstr>
      <vt:lpstr>Slide 2</vt:lpstr>
      <vt:lpstr>Slide 3</vt:lpstr>
      <vt:lpstr>Slide 4</vt:lpstr>
      <vt:lpstr>Slide 5</vt:lpstr>
      <vt:lpstr>LBIS Objectives</vt:lpstr>
      <vt:lpstr>LBIS Objectives</vt:lpstr>
      <vt:lpstr>LBIS Objectives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Thank you</vt:lpstr>
      <vt:lpstr>Slide 26</vt:lpstr>
    </vt:vector>
  </TitlesOfParts>
  <Company>Province of British Columbia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Land Based Investment Strategy (LBIS)</dc:title>
  <dc:creator>kltelfer</dc:creator>
  <cp:lastModifiedBy>kltelfer</cp:lastModifiedBy>
  <cp:revision>81</cp:revision>
  <dcterms:created xsi:type="dcterms:W3CDTF">2012-04-16T23:43:30Z</dcterms:created>
  <dcterms:modified xsi:type="dcterms:W3CDTF">2012-04-24T20:40:30Z</dcterms:modified>
</cp:coreProperties>
</file>